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69" r:id="rId3"/>
    <p:sldId id="270" r:id="rId4"/>
    <p:sldId id="267" r:id="rId5"/>
    <p:sldId id="258" r:id="rId6"/>
    <p:sldId id="259" r:id="rId7"/>
    <p:sldId id="260" r:id="rId8"/>
    <p:sldId id="268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8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3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61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9845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15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41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35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46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5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1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6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5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3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9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4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5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46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fsz.bme.hu/www/other_h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sztaki.h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info.cern.ch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1L2xODZSI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1L2xODZSI4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NQXAC9IVRw&amp;feature=emb_log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NQXAC9IVRw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Elsők az informatikában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09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Első </a:t>
            </a:r>
            <a:r>
              <a:rPr lang="hu-HU" dirty="0" err="1" smtClean="0"/>
              <a:t>instagram</a:t>
            </a:r>
            <a:r>
              <a:rPr lang="hu-HU" dirty="0" smtClean="0"/>
              <a:t> kép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2249487"/>
            <a:ext cx="5298577" cy="3541714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Kevin </a:t>
            </a:r>
            <a:r>
              <a:rPr lang="hu-HU" dirty="0" err="1"/>
              <a:t>Systrom</a:t>
            </a:r>
            <a:r>
              <a:rPr lang="hu-HU" dirty="0"/>
              <a:t>, az </a:t>
            </a:r>
            <a:r>
              <a:rPr lang="hu-HU" dirty="0" err="1"/>
              <a:t>Instagram</a:t>
            </a:r>
            <a:r>
              <a:rPr lang="hu-HU" dirty="0"/>
              <a:t> egyik alapítója egy mexikói gyorsétterem előtt készítette ezt a felvételt, ami később az első </a:t>
            </a:r>
            <a:r>
              <a:rPr lang="hu-HU" dirty="0" err="1"/>
              <a:t>instás</a:t>
            </a:r>
            <a:r>
              <a:rPr lang="hu-HU" dirty="0"/>
              <a:t> fotó lett.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89" y="1002574"/>
            <a:ext cx="5105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61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Első </a:t>
            </a:r>
            <a:r>
              <a:rPr lang="hu-HU" dirty="0" err="1" smtClean="0"/>
              <a:t>facebook</a:t>
            </a:r>
            <a:r>
              <a:rPr lang="hu-HU" dirty="0" smtClean="0"/>
              <a:t> profil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3" y="2249487"/>
            <a:ext cx="4143760" cy="3541714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Ez nem lehet kérdés. Természetesen a Facebook főnöké, Mark </a:t>
            </a:r>
            <a:r>
              <a:rPr lang="hu-HU" dirty="0" err="1" smtClean="0"/>
              <a:t>Zuckerberg</a:t>
            </a:r>
            <a:r>
              <a:rPr lang="hu-HU" dirty="0" smtClean="0"/>
              <a:t> profilja volt az első, amit 2004 február 4-én hozott létre,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172" y="1724297"/>
            <a:ext cx="6504024" cy="465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98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Első magyar weboldal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2097088"/>
            <a:ext cx="3940039" cy="3406730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történelem első magyar honlapját ki </a:t>
            </a:r>
            <a:r>
              <a:rPr lang="hu-HU" dirty="0" smtClean="0"/>
              <a:t>Budapesti </a:t>
            </a:r>
            <a:r>
              <a:rPr lang="hu-HU" dirty="0"/>
              <a:t>Műszaki </a:t>
            </a:r>
            <a:r>
              <a:rPr lang="hu-HU" dirty="0" smtClean="0"/>
              <a:t>Egyetem készítette. </a:t>
            </a:r>
            <a:r>
              <a:rPr lang="hu-HU" dirty="0"/>
              <a:t>A </a:t>
            </a:r>
            <a:r>
              <a:rPr lang="hu-HU" u="sng" dirty="0">
                <a:hlinkClick r:id="rId2"/>
              </a:rPr>
              <a:t>http://www.fsz.bme.hu</a:t>
            </a:r>
            <a:r>
              <a:rPr lang="hu-HU" dirty="0"/>
              <a:t> ma is él és virul, de már inkább csak nosztalgikus célokat szolgál.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51" y="2097088"/>
            <a:ext cx="7008588" cy="379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90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első magyar </a:t>
            </a:r>
            <a:r>
              <a:rPr lang="hu-HU" dirty="0" err="1"/>
              <a:t>domain</a:t>
            </a:r>
            <a:r>
              <a:rPr lang="hu-HU" dirty="0"/>
              <a:t> </a:t>
            </a:r>
            <a:r>
              <a:rPr lang="hu-HU" dirty="0" smtClean="0"/>
              <a:t>regisztráció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3" y="2249487"/>
            <a:ext cx="9905998" cy="3541714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Az első .hu regisztráció </a:t>
            </a:r>
            <a:r>
              <a:rPr lang="hu-HU" dirty="0" smtClean="0"/>
              <a:t>1991</a:t>
            </a:r>
            <a:r>
              <a:rPr lang="hu-HU" dirty="0"/>
              <a:t>. október 7-én lett bejegyezve. A </a:t>
            </a:r>
            <a:r>
              <a:rPr lang="hu-HU" u="sng" dirty="0">
                <a:hlinkClick r:id="rId2"/>
              </a:rPr>
              <a:t>sztaki.hu</a:t>
            </a:r>
            <a:r>
              <a:rPr lang="hu-HU" dirty="0"/>
              <a:t> a Magyar Tudományos Akadémia Számítástechnikai és Automatizálási Kutatóintézetének honlapja a mai napig működik.</a:t>
            </a:r>
          </a:p>
        </p:txBody>
      </p:sp>
      <p:pic>
        <p:nvPicPr>
          <p:cNvPr id="5" name="Picture 2" descr="https://tanarno.cafeblog.hu/files/2016/04/sztaki.hu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23"/>
          <a:stretch/>
        </p:blipFill>
        <p:spPr bwMode="auto">
          <a:xfrm>
            <a:off x="1689819" y="3696791"/>
            <a:ext cx="8812363" cy="299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003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első magyar </a:t>
            </a:r>
            <a:r>
              <a:rPr lang="hu-HU" dirty="0" smtClean="0"/>
              <a:t>kereső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2249487"/>
            <a:ext cx="4057605" cy="3541714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</a:t>
            </a:r>
            <a:r>
              <a:rPr lang="hu-HU" dirty="0" smtClean="0"/>
              <a:t>z </a:t>
            </a:r>
            <a:r>
              <a:rPr lang="hu-HU" dirty="0"/>
              <a:t>első magyar nyelvű kereső </a:t>
            </a:r>
            <a:r>
              <a:rPr lang="hu-HU" i="1" dirty="0"/>
              <a:t>Heuréka</a:t>
            </a:r>
            <a:r>
              <a:rPr lang="hu-HU" dirty="0"/>
              <a:t> néven indult 1997-ben és ma már sajnos híre-hamva sincs.</a:t>
            </a:r>
          </a:p>
        </p:txBody>
      </p:sp>
      <p:pic>
        <p:nvPicPr>
          <p:cNvPr id="2050" name="Picture 2" descr="https://tanarno.cafeblog.hu/files/2016/04/www.tankonyvtar.hu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17" y="2249487"/>
            <a:ext cx="6783342" cy="377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61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első számítógép(</a:t>
            </a:r>
            <a:r>
              <a:rPr lang="hu-HU" dirty="0" err="1" smtClean="0"/>
              <a:t>ek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757158" y="2061443"/>
            <a:ext cx="4911634" cy="685800"/>
          </a:xfrm>
        </p:spPr>
        <p:txBody>
          <a:bodyPr/>
          <a:lstStyle/>
          <a:p>
            <a:pPr algn="ctr"/>
            <a:r>
              <a:rPr lang="hu-HU" b="1" dirty="0" err="1"/>
              <a:t>Atanasoff</a:t>
            </a:r>
            <a:r>
              <a:rPr lang="hu-HU" b="1" dirty="0"/>
              <a:t> – </a:t>
            </a:r>
            <a:r>
              <a:rPr lang="hu-HU" b="1" dirty="0" err="1"/>
              <a:t>Berry</a:t>
            </a:r>
            <a:r>
              <a:rPr lang="hu-HU" b="1" dirty="0"/>
              <a:t> </a:t>
            </a:r>
            <a:r>
              <a:rPr lang="hu-HU" dirty="0"/>
              <a:t> </a:t>
            </a:r>
            <a:r>
              <a:rPr lang="hu-HU" dirty="0" smtClean="0"/>
              <a:t>(</a:t>
            </a:r>
            <a:r>
              <a:rPr lang="hu-HU" b="1" dirty="0" smtClean="0"/>
              <a:t>1939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3"/>
          </p:nvPr>
        </p:nvSpPr>
        <p:spPr>
          <a:xfrm>
            <a:off x="6094412" y="2061443"/>
            <a:ext cx="5378619" cy="685800"/>
          </a:xfrm>
        </p:spPr>
        <p:txBody>
          <a:bodyPr/>
          <a:lstStyle/>
          <a:p>
            <a:pPr algn="ctr"/>
            <a:r>
              <a:rPr lang="hu-HU" dirty="0" err="1" smtClean="0"/>
              <a:t>Colossus</a:t>
            </a:r>
            <a:r>
              <a:rPr lang="hu-HU" dirty="0" smtClean="0"/>
              <a:t> (1943)</a:t>
            </a:r>
            <a:endParaRPr lang="hu-HU" dirty="0"/>
          </a:p>
        </p:txBody>
      </p:sp>
      <p:pic>
        <p:nvPicPr>
          <p:cNvPr id="14" name="Picture 2" descr="https://upload.wikimedia.org/wikipedia/commons/thumb/0/01/Atanasoff-Berry_Computer_at_Durhum_Center.jpg/800px-Atanasoff-Berry_Computer_at_Durhum_Center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1" b="13008"/>
          <a:stretch/>
        </p:blipFill>
        <p:spPr bwMode="auto">
          <a:xfrm>
            <a:off x="757158" y="3004299"/>
            <a:ext cx="4950824" cy="308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Ã©ptalÃ¡lat a kÃ¶vetkezÅre: âcolossus szÃ¡mÃ­tÃ³gÃ©p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16" y="3004299"/>
            <a:ext cx="5480875" cy="308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8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első számítógép(</a:t>
            </a:r>
            <a:r>
              <a:rPr lang="hu-HU" dirty="0" err="1" smtClean="0"/>
              <a:t>ek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3" y="1916931"/>
            <a:ext cx="4542762" cy="44577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ENIAC (</a:t>
            </a:r>
            <a:r>
              <a:rPr lang="en-US" dirty="0"/>
              <a:t>Electronic Numerical Integrator and </a:t>
            </a:r>
            <a:r>
              <a:rPr lang="en-US" dirty="0" smtClean="0"/>
              <a:t>Computer</a:t>
            </a:r>
            <a:r>
              <a:rPr lang="hu-HU" dirty="0" smtClean="0"/>
              <a:t>) 1943-ban készült el.</a:t>
            </a:r>
          </a:p>
          <a:p>
            <a:pPr marL="0" indent="0">
              <a:buNone/>
            </a:pPr>
            <a:r>
              <a:rPr lang="hu-HU" dirty="0"/>
              <a:t>2,7 méter magas volt, </a:t>
            </a:r>
            <a:r>
              <a:rPr lang="hu-HU" dirty="0" smtClean="0"/>
              <a:t>140 négyzetmétert foglalt el. </a:t>
            </a:r>
          </a:p>
          <a:p>
            <a:pPr marL="0" indent="0">
              <a:buNone/>
            </a:pPr>
            <a:r>
              <a:rPr lang="hu-HU" dirty="0" smtClean="0"/>
              <a:t>Volt benne:</a:t>
            </a:r>
          </a:p>
          <a:p>
            <a:r>
              <a:rPr lang="hu-HU" dirty="0" smtClean="0"/>
              <a:t>18 </a:t>
            </a:r>
            <a:r>
              <a:rPr lang="hu-HU" dirty="0"/>
              <a:t>ezer </a:t>
            </a:r>
            <a:r>
              <a:rPr lang="hu-HU" dirty="0" smtClean="0"/>
              <a:t>vákuumcső</a:t>
            </a:r>
          </a:p>
          <a:p>
            <a:r>
              <a:rPr lang="hu-HU" dirty="0" smtClean="0"/>
              <a:t>10 </a:t>
            </a:r>
            <a:r>
              <a:rPr lang="hu-HU" dirty="0"/>
              <a:t>ezer </a:t>
            </a:r>
            <a:r>
              <a:rPr lang="hu-HU" dirty="0" smtClean="0"/>
              <a:t>kondenzátor, </a:t>
            </a:r>
          </a:p>
          <a:p>
            <a:r>
              <a:rPr lang="hu-HU" dirty="0" smtClean="0"/>
              <a:t>6000 kapcsoló</a:t>
            </a:r>
          </a:p>
          <a:p>
            <a:r>
              <a:rPr lang="hu-HU" dirty="0" smtClean="0"/>
              <a:t>1500 jelfogó. </a:t>
            </a:r>
            <a:r>
              <a:rPr lang="hu-HU" dirty="0"/>
              <a:t> 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171" y="1916930"/>
            <a:ext cx="6320360" cy="411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8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első </a:t>
            </a:r>
            <a:r>
              <a:rPr lang="hu-HU" dirty="0" smtClean="0"/>
              <a:t>laptop számítógép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2249487"/>
            <a:ext cx="5821091" cy="3541714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Az első olyan gép, mely már hasonlított a mai laptopokra </a:t>
            </a:r>
            <a:r>
              <a:rPr lang="hu-HU" dirty="0" smtClean="0"/>
              <a:t>(lapos </a:t>
            </a:r>
            <a:r>
              <a:rPr lang="hu-HU" dirty="0"/>
              <a:t>képernyő, kagyló dizájn a billentyűzet </a:t>
            </a:r>
            <a:r>
              <a:rPr lang="hu-HU" dirty="0" smtClean="0"/>
              <a:t>fölött) a </a:t>
            </a:r>
            <a:r>
              <a:rPr lang="hu-HU" dirty="0" err="1"/>
              <a:t>GRiD</a:t>
            </a:r>
            <a:r>
              <a:rPr lang="hu-HU" dirty="0"/>
              <a:t> </a:t>
            </a:r>
            <a:r>
              <a:rPr lang="hu-HU" dirty="0" err="1"/>
              <a:t>Compass</a:t>
            </a:r>
            <a:r>
              <a:rPr lang="hu-HU" dirty="0"/>
              <a:t>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Brit </a:t>
            </a:r>
            <a:r>
              <a:rPr lang="hu-HU" dirty="0"/>
              <a:t>tervezője, Bill </a:t>
            </a:r>
            <a:r>
              <a:rPr lang="hu-HU" dirty="0" err="1"/>
              <a:t>Moggridge</a:t>
            </a:r>
            <a:r>
              <a:rPr lang="hu-HU" dirty="0"/>
              <a:t> 1979-ben hozta létre, 1982-ben gyártották először.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</a:t>
            </a:r>
            <a:r>
              <a:rPr lang="hu-HU" b="1" dirty="0" smtClean="0"/>
              <a:t>z </a:t>
            </a:r>
            <a:r>
              <a:rPr lang="hu-HU" b="1" dirty="0"/>
              <a:t>ára</a:t>
            </a:r>
            <a:r>
              <a:rPr lang="hu-HU" dirty="0"/>
              <a:t>: 10 ezer </a:t>
            </a:r>
            <a:r>
              <a:rPr lang="hu-HU" dirty="0" smtClean="0"/>
              <a:t>$ volt.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088" y="2249487"/>
            <a:ext cx="4121232" cy="279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36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világ első weboldala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Az oldalt a web </a:t>
            </a:r>
            <a:r>
              <a:rPr lang="hu-HU" dirty="0" err="1"/>
              <a:t>atyjának</a:t>
            </a:r>
            <a:r>
              <a:rPr lang="hu-HU" dirty="0"/>
              <a:t> tekintett Tim </a:t>
            </a:r>
            <a:r>
              <a:rPr lang="hu-HU" dirty="0" err="1"/>
              <a:t>Berners</a:t>
            </a:r>
            <a:r>
              <a:rPr lang="hu-HU" dirty="0"/>
              <a:t>-Lee, a CERN-</a:t>
            </a:r>
            <a:r>
              <a:rPr lang="hu-HU" dirty="0" err="1"/>
              <a:t>ben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/>
              <a:t>N</a:t>
            </a:r>
            <a:r>
              <a:rPr lang="hu-HU" dirty="0" smtClean="0"/>
              <a:t>agy </a:t>
            </a:r>
            <a:r>
              <a:rPr lang="hu-HU" dirty="0" err="1" smtClean="0"/>
              <a:t>Hadronütköztető</a:t>
            </a:r>
            <a:r>
              <a:rPr lang="hu-HU" dirty="0" smtClean="0"/>
              <a:t>) </a:t>
            </a:r>
            <a:r>
              <a:rPr lang="hu-HU" dirty="0" smtClean="0"/>
              <a:t>dolgozó </a:t>
            </a:r>
            <a:r>
              <a:rPr lang="hu-HU" dirty="0"/>
              <a:t>fizikus hozta létre 1991-ben. </a:t>
            </a: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Berners</a:t>
            </a:r>
            <a:r>
              <a:rPr lang="hu-HU" dirty="0" smtClean="0"/>
              <a:t>-Lee </a:t>
            </a:r>
            <a:r>
              <a:rPr lang="hu-HU" dirty="0"/>
              <a:t>dolgozta ki az internet protokollra épülő </a:t>
            </a:r>
            <a:r>
              <a:rPr lang="hu-HU" dirty="0" err="1"/>
              <a:t>world</a:t>
            </a:r>
            <a:r>
              <a:rPr lang="hu-HU" dirty="0"/>
              <a:t> </a:t>
            </a:r>
            <a:r>
              <a:rPr lang="hu-HU" dirty="0" err="1"/>
              <a:t>wide</a:t>
            </a:r>
            <a:r>
              <a:rPr lang="hu-HU" dirty="0"/>
              <a:t> </a:t>
            </a:r>
            <a:r>
              <a:rPr lang="hu-HU" dirty="0" smtClean="0"/>
              <a:t>webet, </a:t>
            </a:r>
            <a:r>
              <a:rPr lang="hu-HU" dirty="0"/>
              <a:t>vagyis egy olyan rendszert, amelyen kényelmesen lehet szöveges vagy képes tartalmakat lekérni, és az oldalakról egy másik honlap tartalmára is lehet linkelni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A weboldal ma is elérhető: </a:t>
            </a:r>
            <a:r>
              <a:rPr lang="hu-HU" dirty="0">
                <a:hlinkClick r:id="rId2"/>
              </a:rPr>
              <a:t>http://info.cern.ch/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17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világ első weboldala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13" y="1744390"/>
            <a:ext cx="7629797" cy="499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21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Első kép az interneten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3" y="1731328"/>
            <a:ext cx="6107050" cy="48124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A fotón a CERN kutatóiból álló énekes csoport </a:t>
            </a:r>
            <a:r>
              <a:rPr lang="hu-HU" dirty="0" smtClean="0"/>
              <a:t>látható. A </a:t>
            </a:r>
            <a:r>
              <a:rPr lang="hu-HU" dirty="0"/>
              <a:t>képet </a:t>
            </a:r>
            <a:r>
              <a:rPr lang="hu-HU" dirty="0" smtClean="0"/>
              <a:t>Tim </a:t>
            </a:r>
            <a:r>
              <a:rPr lang="hu-HU" dirty="0" err="1" smtClean="0"/>
              <a:t>Berners</a:t>
            </a:r>
            <a:r>
              <a:rPr lang="hu-HU" dirty="0" smtClean="0"/>
              <a:t>-Lee, web feltalálója színezte, </a:t>
            </a:r>
            <a:r>
              <a:rPr lang="hu-HU" dirty="0"/>
              <a:t>és  konvertálta </a:t>
            </a:r>
            <a:r>
              <a:rPr lang="hu-HU" dirty="0" err="1" smtClean="0"/>
              <a:t>gif</a:t>
            </a:r>
            <a:r>
              <a:rPr lang="hu-HU" dirty="0" smtClean="0"/>
              <a:t>-be </a:t>
            </a:r>
            <a:r>
              <a:rPr lang="hu-HU" dirty="0"/>
              <a:t>egy </a:t>
            </a:r>
            <a:r>
              <a:rPr lang="hu-HU" dirty="0" err="1"/>
              <a:t>maces</a:t>
            </a:r>
            <a:r>
              <a:rPr lang="hu-HU" dirty="0"/>
              <a:t> </a:t>
            </a:r>
            <a:r>
              <a:rPr lang="hu-HU" dirty="0" err="1"/>
              <a:t>photoshop</a:t>
            </a:r>
            <a:r>
              <a:rPr lang="hu-HU" dirty="0"/>
              <a:t> valamelyik ősi verzióján, majd töltötte fel az internetre.</a:t>
            </a:r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képet az egyik fejlesztő lőtte a </a:t>
            </a:r>
            <a:r>
              <a:rPr lang="hu-HU" dirty="0" smtClean="0"/>
              <a:t>CERN-</a:t>
            </a:r>
            <a:r>
              <a:rPr lang="hu-HU" dirty="0" err="1" smtClean="0"/>
              <a:t>ben</a:t>
            </a:r>
            <a:r>
              <a:rPr lang="hu-HU" dirty="0" smtClean="0"/>
              <a:t>, 1992</a:t>
            </a:r>
            <a:r>
              <a:rPr lang="hu-HU" dirty="0"/>
              <a:t>. július </a:t>
            </a:r>
            <a:r>
              <a:rPr lang="hu-HU" dirty="0" smtClean="0"/>
              <a:t>18-án. </a:t>
            </a:r>
            <a:r>
              <a:rPr lang="hu-HU" dirty="0"/>
              <a:t>Nem akartak vele történelmet csinálni, a szinte kizárólag fizikusok által használt szöveges internet idejében mindössze jó mókának tűnt feltölteni egy képet, amin négy szexi csaj pózol.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59" y="1866982"/>
            <a:ext cx="5048041" cy="400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53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2" y="618518"/>
            <a:ext cx="10105707" cy="1478570"/>
          </a:xfrm>
        </p:spPr>
        <p:txBody>
          <a:bodyPr/>
          <a:lstStyle/>
          <a:p>
            <a:r>
              <a:rPr lang="hu-HU" dirty="0" smtClean="0"/>
              <a:t>az első netes fotón szereplő együttes klipje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141412" y="5765301"/>
            <a:ext cx="9905999" cy="674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Itt elérhető: </a:t>
            </a:r>
            <a:r>
              <a:rPr lang="hu-HU" dirty="0">
                <a:hlinkClick r:id="rId3"/>
              </a:rPr>
              <a:t>https://www.youtube.com/watch?v=A1L2xODZSI4</a:t>
            </a:r>
            <a:endParaRPr lang="hu-HU" dirty="0"/>
          </a:p>
        </p:txBody>
      </p:sp>
      <p:pic>
        <p:nvPicPr>
          <p:cNvPr id="4" name="A1L2xODZSI4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10986" y="1940334"/>
            <a:ext cx="6753497" cy="379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2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első </a:t>
            </a:r>
            <a:r>
              <a:rPr lang="hu-HU" dirty="0" err="1" smtClean="0"/>
              <a:t>youtube</a:t>
            </a:r>
            <a:r>
              <a:rPr lang="hu-HU" dirty="0" smtClean="0"/>
              <a:t> videó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141413" y="2097088"/>
            <a:ext cx="5350828" cy="38639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 err="1"/>
              <a:t>Jawed</a:t>
            </a:r>
            <a:r>
              <a:rPr lang="hu-HU" dirty="0"/>
              <a:t> Karim, a </a:t>
            </a:r>
            <a:r>
              <a:rPr lang="hu-HU" dirty="0" err="1"/>
              <a:t>YouTube</a:t>
            </a:r>
            <a:r>
              <a:rPr lang="hu-HU" dirty="0"/>
              <a:t> egyik társalapítója töltötte fel az első </a:t>
            </a:r>
            <a:r>
              <a:rPr lang="hu-HU" dirty="0" err="1"/>
              <a:t>klippet</a:t>
            </a:r>
            <a:r>
              <a:rPr lang="hu-HU" dirty="0"/>
              <a:t> a videó megosztóra 2005. április 23-án. A pár másodperces felvétel címe: </a:t>
            </a:r>
            <a:r>
              <a:rPr lang="hu-HU" i="1" dirty="0"/>
              <a:t>Én az állatkertben (Me </a:t>
            </a:r>
            <a:r>
              <a:rPr lang="hu-HU" i="1" dirty="0" err="1"/>
              <a:t>at</a:t>
            </a:r>
            <a:r>
              <a:rPr lang="hu-HU" i="1" dirty="0"/>
              <a:t>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zoo</a:t>
            </a:r>
            <a:r>
              <a:rPr lang="hu-HU" i="1" dirty="0" smtClean="0"/>
              <a:t>),</a:t>
            </a:r>
            <a:r>
              <a:rPr lang="hu-HU" dirty="0"/>
              <a:t> és arról szól, hogy az elefántoknak nagyon nagy ormányuk van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Itt elérhető a videó: </a:t>
            </a:r>
            <a:r>
              <a:rPr lang="hu-HU" dirty="0">
                <a:hlinkClick r:id="rId3"/>
              </a:rPr>
              <a:t>https://www.youtube.com/watch?v=jNQXAC9IVRw&amp;feature=emb_logo</a:t>
            </a:r>
            <a:endParaRPr lang="hu-HU" dirty="0"/>
          </a:p>
        </p:txBody>
      </p:sp>
      <p:pic>
        <p:nvPicPr>
          <p:cNvPr id="6" name="jNQXAC9IVR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92241" y="2249487"/>
            <a:ext cx="5150718" cy="289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17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Áramkör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Áramkör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ramkör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TM04033919[[fn=Áramkör]]</Template>
  <TotalTime>89</TotalTime>
  <Words>488</Words>
  <Application>Microsoft Office PowerPoint</Application>
  <PresentationFormat>Szélesvásznú</PresentationFormat>
  <Paragraphs>39</Paragraphs>
  <Slides>14</Slides>
  <Notes>0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Tw Cen MT</vt:lpstr>
      <vt:lpstr>Áramkör</vt:lpstr>
      <vt:lpstr>Elsők az informatikában</vt:lpstr>
      <vt:lpstr>Az első számítógép(ek)</vt:lpstr>
      <vt:lpstr>Az első számítógép(ek)</vt:lpstr>
      <vt:lpstr>Az első laptop számítógép</vt:lpstr>
      <vt:lpstr>A világ első weboldala</vt:lpstr>
      <vt:lpstr>A világ első weboldala</vt:lpstr>
      <vt:lpstr>Első kép az interneten</vt:lpstr>
      <vt:lpstr>az első netes fotón szereplő együttes klipje</vt:lpstr>
      <vt:lpstr>Az első youtube videó</vt:lpstr>
      <vt:lpstr>Az Első instagram kép</vt:lpstr>
      <vt:lpstr>Első facebook profil</vt:lpstr>
      <vt:lpstr>Első magyar weboldal</vt:lpstr>
      <vt:lpstr>Az első magyar domain regisztráció</vt:lpstr>
      <vt:lpstr>Az első magyar kereső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Elsők az informatikában</dc:title>
  <dc:creator>Rgazd</dc:creator>
  <cp:lastModifiedBy>József Teleki</cp:lastModifiedBy>
  <cp:revision>12</cp:revision>
  <dcterms:created xsi:type="dcterms:W3CDTF">2020-05-11T14:06:44Z</dcterms:created>
  <dcterms:modified xsi:type="dcterms:W3CDTF">2020-05-12T07:39:49Z</dcterms:modified>
</cp:coreProperties>
</file>